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80" r:id="rId13"/>
  </p:sldMasterIdLst>
  <p:notesMasterIdLst>
    <p:notesMasterId r:id="rId15"/>
  </p:notesMasterIdLst>
  <p:handoutMasterIdLst>
    <p:handoutMasterId r:id="rId33"/>
  </p:handoutMasterIdLst>
  <p:sldIdLst>
    <p:sldId id="395" r:id="rId14"/>
    <p:sldId id="373" r:id="rId16"/>
    <p:sldId id="374" r:id="rId17"/>
    <p:sldId id="376" r:id="rId18"/>
    <p:sldId id="379" r:id="rId19"/>
    <p:sldId id="414" r:id="rId20"/>
    <p:sldId id="378" r:id="rId21"/>
    <p:sldId id="426" r:id="rId22"/>
    <p:sldId id="425" r:id="rId23"/>
    <p:sldId id="437" r:id="rId24"/>
    <p:sldId id="388" r:id="rId25"/>
    <p:sldId id="384" r:id="rId26"/>
    <p:sldId id="386" r:id="rId27"/>
    <p:sldId id="387" r:id="rId28"/>
    <p:sldId id="381" r:id="rId29"/>
    <p:sldId id="385" r:id="rId30"/>
    <p:sldId id="377" r:id="rId31"/>
    <p:sldId id="396" r:id="rId32"/>
  </p:sldIdLst>
  <p:sldSz cx="12192000" cy="6858000"/>
  <p:notesSz cx="6858000" cy="9144000"/>
  <p:embeddedFontLst>
    <p:embeddedFont>
      <p:font typeface="SimSun" panose="02010600030101010101" pitchFamily="2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08"/>
        <p:guide orient="horz" pos="2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3755-8974-418C-8809-96F54FD72C2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11D9A-05E9-46FA-BC98-BE1F34AECCEC}" type="datetime1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8ED1AE-6645-4422-96B9-D1383D3DF7AB}" type="slidenum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 indent="-228600"/>
            <a:r>
              <a:rPr lang="zh-CN" altLang="zh-CN" dirty="0"/>
              <a:t>Second level</a:t>
            </a:r>
            <a:endParaRPr lang="zh-CN" altLang="zh-CN" dirty="0"/>
          </a:p>
          <a:p>
            <a:pPr lvl="2" indent="-228600"/>
            <a:r>
              <a:rPr lang="zh-CN" altLang="zh-CN" dirty="0"/>
              <a:t>Third level</a:t>
            </a:r>
            <a:endParaRPr lang="zh-CN" altLang="zh-CN" dirty="0"/>
          </a:p>
          <a:p>
            <a:pPr lvl="3" indent="-228600"/>
            <a:r>
              <a:rPr lang="zh-CN" altLang="zh-CN" dirty="0"/>
              <a:t>Fourth level</a:t>
            </a:r>
            <a:endParaRPr lang="zh-CN" altLang="zh-CN" dirty="0"/>
          </a:p>
          <a:p>
            <a:pPr lvl="4" indent="-228600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11D9A-05E9-46FA-BC98-BE1F34AECCEC}" type="datetime1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ea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8ED1AE-6645-4422-96B9-D1383D3DF7AB}" type="slidenum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1.xml"/><Relationship Id="rId10" Type="http://schemas.openxmlformats.org/officeDocument/2006/relationships/image" Target="../media/image7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35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635" y="635"/>
            <a:ext cx="12205970" cy="6858000"/>
            <a:chOff x="-1" y="1"/>
            <a:chExt cx="19222" cy="10800"/>
          </a:xfrm>
        </p:grpSpPr>
        <p:pic>
          <p:nvPicPr>
            <p:cNvPr id="2" name="Picture 1" descr="Screenshot_2020-06-24-22-42-47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1"/>
              <a:ext cx="19222" cy="10800"/>
            </a:xfrm>
            <a:prstGeom prst="rect">
              <a:avLst/>
            </a:prstGeom>
          </p:spPr>
        </p:pic>
        <p:sp>
          <p:nvSpPr>
            <p:cNvPr id="3" name="文本框 7"/>
            <p:cNvSpPr txBox="1"/>
            <p:nvPr/>
          </p:nvSpPr>
          <p:spPr>
            <a:xfrm>
              <a:off x="6909" y="8609"/>
              <a:ext cx="5383" cy="10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BF6E9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3600" dirty="0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Team Venom</a:t>
              </a:r>
              <a:endPara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541010" y="-24130"/>
            <a:ext cx="25431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BUDGET</a:t>
            </a:r>
            <a:endParaRPr 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7" name="Picture 6" descr="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90" y="3884930"/>
            <a:ext cx="3235960" cy="284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6642" y="1138238"/>
            <a:ext cx="7426804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We estimate an annual revenue of over GH</a:t>
            </a:r>
            <a:r>
              <a:rPr lang="en-US" sz="3200" dirty="0"/>
              <a:t>¢</a:t>
            </a:r>
            <a:r>
              <a:rPr lang="en-US" sz="2400" dirty="0"/>
              <a:t> 100,000.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70% of the revenue will come from fees charged on orders and Commission on products purchased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And the 30% will come from advertisment on our platforms 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980" y="694055"/>
            <a:ext cx="836485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err="1"/>
              <a:t>We </a:t>
            </a:r>
            <a:r>
              <a:rPr lang="en-US" sz="3600" dirty="0"/>
              <a:t>need </a:t>
            </a:r>
            <a:r>
              <a:rPr lang="en-US" sz="3600" dirty="0">
                <a:solidFill>
                  <a:srgbClr val="FF0000"/>
                </a:solidFill>
              </a:rPr>
              <a:t>GH</a:t>
            </a:r>
            <a:r>
              <a:rPr lang="en-US" sz="4400" dirty="0">
                <a:solidFill>
                  <a:srgbClr val="FF0000"/>
                </a:solidFill>
              </a:rPr>
              <a:t>¢</a:t>
            </a:r>
            <a:r>
              <a:rPr lang="en-US" sz="3600" dirty="0">
                <a:solidFill>
                  <a:srgbClr val="FF0000"/>
                </a:solidFill>
              </a:rPr>
              <a:t> 65,000.00</a:t>
            </a:r>
            <a:r>
              <a:rPr lang="en-US" sz="3600" dirty="0"/>
              <a:t> from investors, </a:t>
            </a:r>
            <a:r>
              <a:rPr lang="en-US" sz="3600" dirty="0">
                <a:solidFill>
                  <a:schemeClr val="accent1"/>
                </a:solidFill>
              </a:rPr>
              <a:t>21%</a:t>
            </a:r>
            <a:r>
              <a:rPr lang="en-US" sz="3600" dirty="0"/>
              <a:t> of our profits for the next </a:t>
            </a:r>
            <a:r>
              <a:rPr lang="en-US" sz="3600" dirty="0">
                <a:solidFill>
                  <a:schemeClr val="accent6"/>
                </a:solidFill>
              </a:rPr>
              <a:t>10 years</a:t>
            </a:r>
            <a:r>
              <a:rPr lang="en-US" sz="3600" dirty="0"/>
              <a:t> will be given as interest to any willing to invest in us.</a:t>
            </a:r>
            <a:endParaRPr lang="en-US" sz="3600" dirty="0"/>
          </a:p>
        </p:txBody>
      </p:sp>
      <p:sp>
        <p:nvSpPr>
          <p:cNvPr id="100" name="Text Box 99"/>
          <p:cNvSpPr txBox="1"/>
          <p:nvPr/>
        </p:nvSpPr>
        <p:spPr>
          <a:xfrm>
            <a:off x="7112000" y="3433762"/>
            <a:ext cx="5080000" cy="3446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Expenses: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Symbol" panose="05050102010706020507" charset="0"/>
              <a:ea typeface="SimSun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Equipment for production include fruit crusher, filter, distillery, packaging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(¢4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3,700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67.2%</a:t>
            </a:r>
            <a:endParaRPr lang="en-US" b="0">
              <a:solidFill>
                <a:srgbClr val="000000"/>
              </a:solidFill>
              <a:latin typeface="Symbol" panose="05050102010706020507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Fair fees, publicity and transportation costs (¢18,300)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28.1%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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Inventory space for products(¢3,000)</a:t>
            </a: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4.6%</a:t>
            </a: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sz="2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01665" y="136525"/>
            <a:ext cx="322580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 ASK</a:t>
            </a: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0484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523" y="1921147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081" y="3303392"/>
            <a:ext cx="134238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1058203" y="1820799"/>
            <a:ext cx="1648334" cy="1625572"/>
          </a:xfrm>
          <a:prstGeom prst="donut">
            <a:avLst>
              <a:gd name="adj" fmla="val 9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639422" y="2593615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081" y="3975859"/>
            <a:ext cx="6707782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6508695" y="2483741"/>
            <a:ext cx="1648334" cy="1625572"/>
          </a:xfrm>
          <a:prstGeom prst="donut">
            <a:avLst>
              <a:gd name="adj" fmla="val 8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07300" y="4802690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C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同心圆 10"/>
          <p:cNvSpPr/>
          <p:nvPr/>
        </p:nvSpPr>
        <p:spPr>
          <a:xfrm flipV="1">
            <a:off x="5068980" y="4683292"/>
            <a:ext cx="1648334" cy="1625572"/>
          </a:xfrm>
          <a:prstGeom prst="donut">
            <a:avLst>
              <a:gd name="adj" fmla="val 9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65187" y="2313077"/>
            <a:ext cx="2930683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8439584" y="2701835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ENTER TITLE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820670" y="1820545"/>
            <a:ext cx="9371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dirty="0" err="1"/>
              <a:t>We</a:t>
            </a:r>
            <a:r>
              <a:rPr lang="en-US" sz="4400" dirty="0"/>
              <a:t> project to market over 3000 Ltrs in our startup year and will increase to 150,000 Ltrs by 2025.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12" name="Text Box 11"/>
          <p:cNvSpPr txBox="1"/>
          <p:nvPr/>
        </p:nvSpPr>
        <p:spPr>
          <a:xfrm>
            <a:off x="3065145" y="279400"/>
            <a:ext cx="8941435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PROJECTED INCOME STATEMENT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565" y="3668395"/>
            <a:ext cx="1511300" cy="1511300"/>
          </a:xfrm>
          <a:prstGeom prst="rect">
            <a:avLst/>
          </a:prstGeom>
        </p:spPr>
      </p:pic>
      <p:pic>
        <p:nvPicPr>
          <p:cNvPr id="5" name="Picture 4" descr="downloa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0" y="3500755"/>
            <a:ext cx="1788795" cy="1788795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60830"/>
            <a:ext cx="1576070" cy="1576070"/>
          </a:xfrm>
          <a:prstGeom prst="rect">
            <a:avLst/>
          </a:prstGeom>
        </p:spPr>
      </p:pic>
      <p:pic>
        <p:nvPicPr>
          <p:cNvPr id="7" name="Picture 6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30" y="3511550"/>
            <a:ext cx="1767840" cy="1767840"/>
          </a:xfrm>
          <a:prstGeom prst="rect">
            <a:avLst/>
          </a:prstGeom>
        </p:spPr>
      </p:pic>
      <p:pic>
        <p:nvPicPr>
          <p:cNvPr id="8" name="Picture 7" descr="images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0" y="1855470"/>
            <a:ext cx="1656080" cy="1656080"/>
          </a:xfrm>
          <a:prstGeom prst="rect">
            <a:avLst/>
          </a:prstGeom>
        </p:spPr>
      </p:pic>
      <p:pic>
        <p:nvPicPr>
          <p:cNvPr id="9" name="Picture 8" descr="images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1369060"/>
            <a:ext cx="1767840" cy="1767840"/>
          </a:xfrm>
          <a:prstGeom prst="rect">
            <a:avLst/>
          </a:prstGeom>
        </p:spPr>
      </p:pic>
      <p:pic>
        <p:nvPicPr>
          <p:cNvPr id="10" name="Picture 9" descr="images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80" y="3136900"/>
            <a:ext cx="2143125" cy="2143125"/>
          </a:xfrm>
          <a:prstGeom prst="rect">
            <a:avLst/>
          </a:prstGeom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05" y="3136900"/>
            <a:ext cx="2143125" cy="2143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91760" y="109220"/>
            <a:ext cx="24733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IMPACT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3608070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Baah Tonkouru David</a:t>
            </a:r>
            <a:endParaRPr lang="en-US" b="1"/>
          </a:p>
          <a:p>
            <a:r>
              <a:rPr lang="en-US"/>
              <a:t>     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58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Priscilla Kyeremaah</a:t>
            </a:r>
            <a:endParaRPr lang="en-US" b="1"/>
          </a:p>
          <a:p>
            <a:r>
              <a:rPr lang="en-US"/>
              <a:t>        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611880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Marketing Manager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2" name="Content Placeholder 1" descr="Untitledj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995" y="1550035"/>
            <a:ext cx="3065145" cy="2618740"/>
          </a:xfrm>
          <a:prstGeom prst="rect">
            <a:avLst/>
          </a:prstGeom>
        </p:spPr>
      </p:pic>
      <p:pic>
        <p:nvPicPr>
          <p:cNvPr id="4" name="Picture 3" descr="kjn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15" y="1550035"/>
            <a:ext cx="3069590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20" y="-136525"/>
            <a:ext cx="5862955" cy="586295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3241040" y="1713865"/>
            <a:ext cx="85756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dirty="0"/>
              <a:t>Savannah Fields is here to stay, reduce unemployment, promote cashew production and encourage a clean environment.</a:t>
            </a:r>
            <a:endParaRPr lang="en-US" sz="4800" dirty="0"/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7365" y="222885"/>
            <a:ext cx="530542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CONCLUSION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5988050"/>
            <a:ext cx="12192000" cy="8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88050"/>
            <a:ext cx="1800225" cy="8705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76655" y="283845"/>
            <a:ext cx="12331700" cy="5169535"/>
            <a:chOff x="1853" y="447"/>
            <a:chExt cx="19420" cy="8141"/>
          </a:xfrm>
        </p:grpSpPr>
        <p:grpSp>
          <p:nvGrpSpPr>
            <p:cNvPr id="12" name="组合 11"/>
            <p:cNvGrpSpPr/>
            <p:nvPr/>
          </p:nvGrpSpPr>
          <p:grpSpPr>
            <a:xfrm>
              <a:off x="1853" y="3186"/>
              <a:ext cx="7921" cy="1016"/>
              <a:chOff x="3523615" y="1521190"/>
              <a:chExt cx="5029835" cy="64516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523615" y="1521190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01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414520" y="1629958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zh-CN" sz="2000" kern="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Problem Statement</a:t>
                </a:r>
                <a:endParaRPr lang="en-US" altLang="zh-CN" sz="2000" kern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853" y="4204"/>
              <a:ext cx="7921" cy="1016"/>
              <a:chOff x="3523615" y="2672083"/>
              <a:chExt cx="5029835" cy="64516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523615" y="2672083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02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414520" y="2767786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Solution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853" y="6736"/>
              <a:ext cx="7921" cy="1016"/>
              <a:chOff x="3523615" y="3862435"/>
              <a:chExt cx="5029835" cy="645160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05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Business model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6356" y="447"/>
              <a:ext cx="6888" cy="15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6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qua Grotesque" pitchFamily="2" charset="0"/>
                  <a:ea typeface="汉仪尚巍手书W" panose="00020600040101010101" pitchFamily="18" charset="-122"/>
                </a:defRPr>
              </a:lvl1pPr>
            </a:lstStyle>
            <a:p>
              <a:r>
                <a:rPr lang="en-US" altLang="zh-CN" sz="6000" b="1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ea"/>
                  <a:sym typeface="+mn-lt"/>
                </a:rPr>
                <a:t>CONTENTS</a:t>
              </a:r>
              <a:endParaRPr lang="en-US" altLang="zh-CN" sz="60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" name="组合 23"/>
            <p:cNvGrpSpPr/>
            <p:nvPr/>
          </p:nvGrpSpPr>
          <p:grpSpPr>
            <a:xfrm>
              <a:off x="1853" y="5916"/>
              <a:ext cx="7921" cy="1016"/>
              <a:chOff x="3523615" y="3862435"/>
              <a:chExt cx="5029835" cy="645160"/>
            </a:xfrm>
          </p:grpSpPr>
          <p:sp>
            <p:nvSpPr>
              <p:cNvPr id="4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04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5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Technology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7" name="组合 23"/>
            <p:cNvGrpSpPr/>
            <p:nvPr/>
          </p:nvGrpSpPr>
          <p:grpSpPr>
            <a:xfrm>
              <a:off x="1853" y="5094"/>
              <a:ext cx="7921" cy="1016"/>
              <a:chOff x="3523615" y="3862435"/>
              <a:chExt cx="5029835" cy="645160"/>
            </a:xfrm>
          </p:grpSpPr>
          <p:sp>
            <p:nvSpPr>
              <p:cNvPr id="8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03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9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Market Opportunity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10" name="组合 23"/>
            <p:cNvGrpSpPr/>
            <p:nvPr/>
          </p:nvGrpSpPr>
          <p:grpSpPr>
            <a:xfrm>
              <a:off x="1853" y="7572"/>
              <a:ext cx="7921" cy="1016"/>
              <a:chOff x="3523615" y="3862435"/>
              <a:chExt cx="5029835" cy="645160"/>
            </a:xfrm>
          </p:grpSpPr>
          <p:sp>
            <p:nvSpPr>
              <p:cNvPr id="11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06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13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Marketing Strategy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15" name="组合 23"/>
            <p:cNvGrpSpPr/>
            <p:nvPr/>
          </p:nvGrpSpPr>
          <p:grpSpPr>
            <a:xfrm>
              <a:off x="7273" y="3186"/>
              <a:ext cx="7921" cy="1016"/>
              <a:chOff x="3523615" y="3862435"/>
              <a:chExt cx="5029835" cy="645160"/>
            </a:xfrm>
          </p:grpSpPr>
          <p:sp>
            <p:nvSpPr>
              <p:cNvPr id="16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07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19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Competitive Advantage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21" name="组合 23"/>
            <p:cNvGrpSpPr/>
            <p:nvPr/>
          </p:nvGrpSpPr>
          <p:grpSpPr>
            <a:xfrm>
              <a:off x="7253" y="4051"/>
              <a:ext cx="7921" cy="1016"/>
              <a:chOff x="3523615" y="3862435"/>
              <a:chExt cx="5029835" cy="645160"/>
            </a:xfrm>
          </p:grpSpPr>
          <p:sp>
            <p:nvSpPr>
              <p:cNvPr id="23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08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25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Budget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27" name="组合 23"/>
            <p:cNvGrpSpPr/>
            <p:nvPr/>
          </p:nvGrpSpPr>
          <p:grpSpPr>
            <a:xfrm>
              <a:off x="7274" y="4917"/>
              <a:ext cx="7921" cy="1016"/>
              <a:chOff x="3523615" y="3862435"/>
              <a:chExt cx="5029835" cy="645160"/>
            </a:xfrm>
          </p:grpSpPr>
          <p:sp>
            <p:nvSpPr>
              <p:cNvPr id="30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09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34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Our Ask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35" name="组合 23"/>
            <p:cNvGrpSpPr/>
            <p:nvPr/>
          </p:nvGrpSpPr>
          <p:grpSpPr>
            <a:xfrm>
              <a:off x="7213" y="6655"/>
              <a:ext cx="7921" cy="1016"/>
              <a:chOff x="3523615" y="3862435"/>
              <a:chExt cx="5029835" cy="645160"/>
            </a:xfrm>
          </p:grpSpPr>
          <p:sp>
            <p:nvSpPr>
              <p:cNvPr id="36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11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37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Revenue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41" name="组合 23"/>
            <p:cNvGrpSpPr/>
            <p:nvPr/>
          </p:nvGrpSpPr>
          <p:grpSpPr>
            <a:xfrm>
              <a:off x="7194" y="5836"/>
              <a:ext cx="7921" cy="1016"/>
              <a:chOff x="3523615" y="3862435"/>
              <a:chExt cx="5029835" cy="645160"/>
            </a:xfrm>
          </p:grpSpPr>
          <p:sp>
            <p:nvSpPr>
              <p:cNvPr id="42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10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43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Income Statement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44" name="组合 23"/>
            <p:cNvGrpSpPr/>
            <p:nvPr/>
          </p:nvGrpSpPr>
          <p:grpSpPr>
            <a:xfrm>
              <a:off x="7174" y="7339"/>
              <a:ext cx="7921" cy="1016"/>
              <a:chOff x="3523615" y="3862435"/>
              <a:chExt cx="5029835" cy="645160"/>
            </a:xfrm>
          </p:grpSpPr>
          <p:sp>
            <p:nvSpPr>
              <p:cNvPr id="45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12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46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Impact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47" name="组合 23"/>
            <p:cNvGrpSpPr/>
            <p:nvPr/>
          </p:nvGrpSpPr>
          <p:grpSpPr>
            <a:xfrm>
              <a:off x="13293" y="3203"/>
              <a:ext cx="7921" cy="1016"/>
              <a:chOff x="3523615" y="3862435"/>
              <a:chExt cx="5029835" cy="645160"/>
            </a:xfrm>
          </p:grpSpPr>
          <p:sp>
            <p:nvSpPr>
              <p:cNvPr id="48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13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49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Team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  <p:grpSp>
          <p:nvGrpSpPr>
            <p:cNvPr id="50" name="组合 23"/>
            <p:cNvGrpSpPr/>
            <p:nvPr/>
          </p:nvGrpSpPr>
          <p:grpSpPr>
            <a:xfrm>
              <a:off x="13353" y="4015"/>
              <a:ext cx="7921" cy="1016"/>
              <a:chOff x="3523615" y="3862435"/>
              <a:chExt cx="5029835" cy="645160"/>
            </a:xfrm>
          </p:grpSpPr>
          <p:sp>
            <p:nvSpPr>
              <p:cNvPr id="51" name="文本框 25"/>
              <p:cNvSpPr txBox="1"/>
              <p:nvPr/>
            </p:nvSpPr>
            <p:spPr>
              <a:xfrm>
                <a:off x="3523615" y="3862435"/>
                <a:ext cx="7956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bg1"/>
                    </a:solidFill>
                    <a:latin typeface="汉仪尚巍手书W" panose="00020600040101010101" pitchFamily="18" charset="-122"/>
                    <a:ea typeface="汉仪尚巍手书W" panose="00020600040101010101" pitchFamily="18" charset="-122"/>
                    <a:cs typeface="+mn-ea"/>
                  </a:defRPr>
                </a:lvl1pPr>
              </a:lstStyle>
              <a:p>
                <a:r>
                  <a:rPr lang="en-US" altLang="zh-CN" sz="36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sym typeface="+mn-lt"/>
                  </a:rPr>
                  <a:t>14</a:t>
                </a:r>
                <a:endPara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52" name="文本框 27"/>
              <p:cNvSpPr txBox="1"/>
              <p:nvPr/>
            </p:nvSpPr>
            <p:spPr>
              <a:xfrm>
                <a:off x="4414520" y="4000370"/>
                <a:ext cx="4138930" cy="396240"/>
              </a:xfrm>
              <a:prstGeom prst="rect">
                <a:avLst/>
              </a:prstGeom>
              <a:noFill/>
            </p:spPr>
            <p:txBody>
              <a:bodyPr anchor="ctr"/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solidFill>
                      <a:srgbClr val="00B050"/>
                    </a:solidFill>
                    <a:latin typeface="+mn-lt"/>
                    <a:ea typeface="+mn-ea"/>
                    <a:sym typeface="+mn-lt"/>
                  </a:rPr>
                  <a:t>Partners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216275" y="0"/>
            <a:ext cx="8238490" cy="6489065"/>
            <a:chOff x="5065" y="0"/>
            <a:chExt cx="12974" cy="10219"/>
          </a:xfrm>
        </p:grpSpPr>
        <p:sp>
          <p:nvSpPr>
            <p:cNvPr id="11" name="文本框 10"/>
            <p:cNvSpPr txBox="1"/>
            <p:nvPr/>
          </p:nvSpPr>
          <p:spPr>
            <a:xfrm>
              <a:off x="7273" y="995"/>
              <a:ext cx="8278" cy="2531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24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latin typeface="+mn-lt"/>
                  <a:ea typeface="+mn-ea"/>
                  <a:sym typeface="+mn-lt"/>
                </a:rPr>
                <a:t>The lack of utilization of cashew apple</a:t>
              </a:r>
              <a:endPara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65" y="0"/>
              <a:ext cx="12974" cy="15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6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qua Grotesque" pitchFamily="2" charset="0"/>
                  <a:ea typeface="汉仪尚巍手书W" panose="00020600040101010101" pitchFamily="18" charset="-122"/>
                </a:defRPr>
              </a:lvl1pPr>
            </a:lstStyle>
            <a:p>
              <a:r>
                <a:rPr lang="en-US" sz="6000" b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+mn-ea"/>
                  <a:sym typeface="+mn-lt"/>
                </a:rPr>
                <a:t>PROBLEM STATMENT</a:t>
              </a:r>
              <a:endParaRPr lang="en-US" sz="6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2" name="Picture 11" descr="Untitl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" y="2999"/>
              <a:ext cx="7740" cy="72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9620" y="318135"/>
            <a:ext cx="5375910" cy="6059170"/>
            <a:chOff x="7212" y="501"/>
            <a:chExt cx="8466" cy="9542"/>
          </a:xfrm>
        </p:grpSpPr>
        <p:sp>
          <p:nvSpPr>
            <p:cNvPr id="2" name="文本框 10"/>
            <p:cNvSpPr txBox="1"/>
            <p:nvPr/>
          </p:nvSpPr>
          <p:spPr>
            <a:xfrm>
              <a:off x="7400" y="501"/>
              <a:ext cx="8278" cy="1268"/>
            </a:xfrm>
            <a:prstGeom prst="rect">
              <a:avLst/>
            </a:prstGeom>
            <a:noFill/>
          </p:spPr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6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sym typeface="+mn-lt"/>
                </a:rPr>
                <a:t>SOLUTION</a:t>
              </a:r>
              <a:endPara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154" y="1589"/>
              <a:ext cx="4770" cy="11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We will buy these apples from farmers </a:t>
              </a:r>
              <a:endParaRPr lang="en-US" altLang="zh-CN" sz="16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12" y="6906"/>
              <a:ext cx="3194" cy="1844"/>
              <a:chOff x="5201" y="7045"/>
              <a:chExt cx="3194" cy="1844"/>
            </a:xfrm>
          </p:grpSpPr>
          <p:sp>
            <p:nvSpPr>
              <p:cNvPr id="37" name="Rectangles 36"/>
              <p:cNvSpPr/>
              <p:nvPr/>
            </p:nvSpPr>
            <p:spPr>
              <a:xfrm>
                <a:off x="5201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filteration</a:t>
                </a:r>
                <a:endParaRPr lang="en-US"/>
              </a:p>
            </p:txBody>
          </p:sp>
          <p:sp>
            <p:nvSpPr>
              <p:cNvPr id="39" name="Rectangles 38"/>
              <p:cNvSpPr/>
              <p:nvPr/>
            </p:nvSpPr>
            <p:spPr>
              <a:xfrm>
                <a:off x="5201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049" y="5675"/>
              <a:ext cx="3259" cy="4368"/>
              <a:chOff x="10119" y="5735"/>
              <a:chExt cx="3259" cy="4368"/>
            </a:xfrm>
          </p:grpSpPr>
          <p:sp>
            <p:nvSpPr>
              <p:cNvPr id="27" name="Rectangles 26"/>
              <p:cNvSpPr/>
              <p:nvPr/>
            </p:nvSpPr>
            <p:spPr>
              <a:xfrm>
                <a:off x="10184" y="573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fermentation</a:t>
                </a:r>
                <a:endParaRPr lang="en-US"/>
              </a:p>
            </p:txBody>
          </p:sp>
          <p:sp>
            <p:nvSpPr>
              <p:cNvPr id="33" name="Rectangles 32"/>
              <p:cNvSpPr/>
              <p:nvPr/>
            </p:nvSpPr>
            <p:spPr>
              <a:xfrm>
                <a:off x="10119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fiteration</a:t>
                </a:r>
                <a:endParaRPr lang="en-US"/>
              </a:p>
            </p:txBody>
          </p:sp>
          <p:sp>
            <p:nvSpPr>
              <p:cNvPr id="34" name="Rectangles 33"/>
              <p:cNvSpPr/>
              <p:nvPr/>
            </p:nvSpPr>
            <p:spPr>
              <a:xfrm>
                <a:off x="10184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distilation</a:t>
                </a:r>
                <a:endParaRPr lang="en-US"/>
              </a:p>
            </p:txBody>
          </p:sp>
          <p:sp>
            <p:nvSpPr>
              <p:cNvPr id="42" name="Rectangles 41"/>
              <p:cNvSpPr/>
              <p:nvPr/>
            </p:nvSpPr>
            <p:spPr>
              <a:xfrm>
                <a:off x="10119" y="9513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232" y="3220"/>
              <a:ext cx="5447" cy="6232"/>
              <a:chOff x="6334" y="3280"/>
              <a:chExt cx="5447" cy="62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188" y="3281"/>
                <a:ext cx="4329" cy="7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7756" y="444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9185" y="4009"/>
                <a:ext cx="0" cy="43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7918" y="3280"/>
                <a:ext cx="2868" cy="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>
                    <a:cs typeface="+mn-ea"/>
                    <a:sym typeface="+mn-lt"/>
                  </a:rPr>
                  <a:t>Cashew Apples </a:t>
                </a:r>
                <a:endParaRPr lang="en-US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8496" y="4452"/>
                <a:ext cx="1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Pressing</a:t>
                </a:r>
                <a:endParaRPr lang="en-US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528" y="6046"/>
                <a:ext cx="591" cy="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Rectangles 28"/>
              <p:cNvSpPr/>
              <p:nvPr/>
            </p:nvSpPr>
            <p:spPr>
              <a:xfrm>
                <a:off x="6334" y="575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8244" y="503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 Box 30"/>
              <p:cNvSpPr txBox="1"/>
              <p:nvPr/>
            </p:nvSpPr>
            <p:spPr>
              <a:xfrm>
                <a:off x="6597" y="5735"/>
                <a:ext cx="25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Cashew </a:t>
                </a:r>
                <a:r>
                  <a:rPr lang="en-US">
                    <a:sym typeface="+mn-ea"/>
                  </a:rPr>
                  <a:t>Juice</a:t>
                </a:r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11399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11716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374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798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11781" y="8810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57170" y="0"/>
            <a:ext cx="9156700" cy="4721225"/>
            <a:chOff x="4342" y="0"/>
            <a:chExt cx="14420" cy="7435"/>
          </a:xfrm>
        </p:grpSpPr>
        <p:sp>
          <p:nvSpPr>
            <p:cNvPr id="13" name="文本框 12"/>
            <p:cNvSpPr txBox="1"/>
            <p:nvPr/>
          </p:nvSpPr>
          <p:spPr>
            <a:xfrm>
              <a:off x="4342" y="0"/>
              <a:ext cx="14421" cy="15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6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qua Grotesque" pitchFamily="2" charset="0"/>
                  <a:ea typeface="汉仪尚巍手书W" panose="00020600040101010101" pitchFamily="18" charset="-122"/>
                </a:defRPr>
              </a:lvl1pPr>
            </a:lstStyle>
            <a:p>
              <a:r>
                <a:rPr lang="en-US" sz="6000" b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+mn-ea"/>
                  <a:sym typeface="+mn-lt"/>
                </a:rPr>
                <a:t>MARKET OPPORTUNITY</a:t>
              </a:r>
              <a:endParaRPr lang="en-US" sz="6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7338" y="3365"/>
              <a:ext cx="7740" cy="40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b="1"/>
                <a:t>Health concerns </a:t>
              </a:r>
              <a:endParaRPr lang="en-US" b="1"/>
            </a:p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b="1"/>
                <a:t>Rush for weight loss product</a:t>
              </a:r>
              <a:endParaRPr lang="en-US" b="1"/>
            </a:p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b="1"/>
                <a:t>Global demand for green energy</a:t>
              </a:r>
              <a:endParaRPr lang="en-US" b="1"/>
            </a:p>
          </p:txBody>
        </p:sp>
      </p:grpSp>
      <p:pic>
        <p:nvPicPr>
          <p:cNvPr id="12" name="Picture 1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4" name="Picture 13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9" descr="New Macbook Silver.png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2198370"/>
            <a:ext cx="5318760" cy="3115310"/>
          </a:xfrm>
          <a:prstGeom prst="rect">
            <a:avLst/>
          </a:prstGeom>
        </p:spPr>
      </p:pic>
      <p:sp>
        <p:nvSpPr>
          <p:cNvPr id="4" name="53          _4"/>
          <p:cNvSpPr txBox="1">
            <a:spLocks noChangeArrowheads="1"/>
          </p:cNvSpPr>
          <p:nvPr/>
        </p:nvSpPr>
        <p:spPr bwMode="auto">
          <a:xfrm>
            <a:off x="7759700" y="5313680"/>
            <a:ext cx="344868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Web Application 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452370"/>
            <a:ext cx="4112260" cy="2606675"/>
          </a:xfrm>
          <a:prstGeom prst="rect">
            <a:avLst/>
          </a:prstGeom>
        </p:spPr>
      </p:pic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3"/>
          <a:srcRect l="17932" r="16296" b="8388"/>
          <a:stretch>
            <a:fillRect/>
          </a:stretch>
        </p:blipFill>
        <p:spPr>
          <a:xfrm>
            <a:off x="3990340" y="1696720"/>
            <a:ext cx="2788920" cy="3844925"/>
          </a:xfrm>
          <a:prstGeom prst="rect">
            <a:avLst/>
          </a:prstGeom>
        </p:spPr>
      </p:pic>
      <p:pic>
        <p:nvPicPr>
          <p:cNvPr id="9" name="Picture 8" descr="Screenshot (70)"/>
          <p:cNvPicPr>
            <a:picLocks noChangeAspect="1"/>
          </p:cNvPicPr>
          <p:nvPr/>
        </p:nvPicPr>
        <p:blipFill>
          <a:blip r:embed="rId4"/>
          <a:srcRect l="38119" t="3827" r="38112" b="5387"/>
          <a:stretch>
            <a:fillRect/>
          </a:stretch>
        </p:blipFill>
        <p:spPr>
          <a:xfrm>
            <a:off x="4591685" y="2452370"/>
            <a:ext cx="1510030" cy="2347595"/>
          </a:xfrm>
          <a:prstGeom prst="rect">
            <a:avLst/>
          </a:prstGeom>
        </p:spPr>
      </p:pic>
      <p:sp>
        <p:nvSpPr>
          <p:cNvPr id="10" name="53          _4"/>
          <p:cNvSpPr txBox="1">
            <a:spLocks noChangeArrowheads="1"/>
          </p:cNvSpPr>
          <p:nvPr/>
        </p:nvSpPr>
        <p:spPr bwMode="auto">
          <a:xfrm>
            <a:off x="3749040" y="200660"/>
            <a:ext cx="5318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TECHNOLOGY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Content Placeholder 15" descr="HTB16DtOaQT2gK0jSZFkq6AIQFXat.jpg_350x350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0" y="1443355"/>
            <a:ext cx="4351655" cy="4351655"/>
          </a:xfrm>
          <a:prstGeom prst="rect">
            <a:avLst/>
          </a:prstGeom>
        </p:spPr>
      </p:pic>
      <p:sp>
        <p:nvSpPr>
          <p:cNvPr id="11" name="53          _4"/>
          <p:cNvSpPr txBox="1">
            <a:spLocks noChangeArrowheads="1"/>
          </p:cNvSpPr>
          <p:nvPr/>
        </p:nvSpPr>
        <p:spPr bwMode="auto">
          <a:xfrm>
            <a:off x="3749040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Mobile Application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53          _4"/>
          <p:cNvSpPr txBox="1">
            <a:spLocks noChangeArrowheads="1"/>
          </p:cNvSpPr>
          <p:nvPr/>
        </p:nvSpPr>
        <p:spPr bwMode="auto">
          <a:xfrm>
            <a:off x="464185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Juicer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Marketing Strategy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1310" y="2603500"/>
            <a:ext cx="1167765" cy="737870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50310"/>
            <a:ext cx="1169035" cy="71501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55" y="5766435"/>
            <a:ext cx="1168400" cy="827405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5427345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58135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55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05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87980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65" y="453199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549390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694295" y="5300345"/>
            <a:ext cx="1247140" cy="1195070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706245" y="4773930"/>
            <a:ext cx="1156335" cy="678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706880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974975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4114165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542734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5493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769429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0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896493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89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3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854440" y="5300345"/>
            <a:ext cx="1247140" cy="1195070"/>
          </a:xfrm>
          <a:prstGeom prst="rect">
            <a:avLst/>
          </a:prstGeom>
        </p:spPr>
      </p:pic>
      <p:pic>
        <p:nvPicPr>
          <p:cNvPr id="2" name="Picture 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676390" y="429958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FFFF"/>
      </a:accent3>
      <a:accent4>
        <a:srgbClr val="000000"/>
      </a:accent4>
      <a:accent5>
        <a:srgbClr val="FFE1AA"/>
      </a:accent5>
      <a:accent6>
        <a:srgbClr val="E18519"/>
      </a:accent6>
      <a:hlink>
        <a:srgbClr val="2998E3"/>
      </a:hlink>
      <a:folHlink>
        <a:srgbClr val="7F723D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WPS Presentation</Application>
  <PresentationFormat>宽屏</PresentationFormat>
  <Paragraphs>198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Calibri Light</vt:lpstr>
      <vt:lpstr>Calibri</vt:lpstr>
      <vt:lpstr>Microsoft YaHei</vt:lpstr>
      <vt:lpstr>汉仪尚巍手书W</vt:lpstr>
      <vt:lpstr>Aqua Grotesque</vt:lpstr>
      <vt:lpstr>Segoe Print</vt:lpstr>
      <vt:lpstr>Wingdings</vt:lpstr>
      <vt:lpstr>Symbol</vt:lpstr>
      <vt:lpstr>Arial Unicode MS</vt:lpstr>
      <vt:lpstr>Office 主题</vt:lpstr>
      <vt:lpstr>8_Office 主题</vt:lpstr>
      <vt:lpstr>13_Office Theme</vt:lpstr>
      <vt:lpstr>6_第一PPT，www.1ppt.com</vt:lpstr>
      <vt:lpstr>1_Office 主题</vt:lpstr>
      <vt:lpstr>2_Office 主题</vt:lpstr>
      <vt:lpstr>3_Office 主题</vt:lpstr>
      <vt:lpstr>5_Office 主题</vt:lpstr>
      <vt:lpstr>6_Office 主题</vt:lpstr>
      <vt:lpstr>7_Office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GTL-GRASS-010</cp:lastModifiedBy>
  <cp:revision>304</cp:revision>
  <dcterms:created xsi:type="dcterms:W3CDTF">2018-12-01T07:21:00Z</dcterms:created>
  <dcterms:modified xsi:type="dcterms:W3CDTF">2020-09-08T11:54:39Z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